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78" r:id="rId3"/>
    <p:sldId id="309" r:id="rId4"/>
    <p:sldId id="310" r:id="rId5"/>
    <p:sldId id="308" r:id="rId6"/>
    <p:sldId id="313" r:id="rId7"/>
    <p:sldId id="314" r:id="rId8"/>
    <p:sldId id="315" r:id="rId9"/>
    <p:sldId id="316" r:id="rId10"/>
    <p:sldId id="317" r:id="rId11"/>
    <p:sldId id="318" r:id="rId12"/>
    <p:sldId id="312" r:id="rId13"/>
    <p:sldId id="319" r:id="rId14"/>
    <p:sldId id="320" r:id="rId15"/>
    <p:sldId id="321" r:id="rId16"/>
    <p:sldId id="322" r:id="rId17"/>
    <p:sldId id="323" r:id="rId18"/>
    <p:sldId id="324" r:id="rId19"/>
    <p:sldId id="296" r:id="rId20"/>
    <p:sldId id="325" r:id="rId21"/>
    <p:sldId id="326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Pezzoni" initials="AP" lastIdx="1" clrIdx="0">
    <p:extLst>
      <p:ext uri="{19B8F6BF-5375-455C-9EA6-DF929625EA0E}">
        <p15:presenceInfo xmlns:p15="http://schemas.microsoft.com/office/powerpoint/2012/main" userId="Alessandro Pezz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0066"/>
    <a:srgbClr val="FF9900"/>
    <a:srgbClr val="E28C4C"/>
    <a:srgbClr val="D39D03"/>
    <a:srgbClr val="AD89AA"/>
    <a:srgbClr val="CD698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4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2T23:24:50.289" idx="1">
    <p:pos x="10" y="2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6929F-153A-4088-8C5E-A66DE36C2E4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51B6A-DA15-43FA-AE60-75F849EC5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48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‹N›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‹N›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457200" y="1628800"/>
            <a:ext cx="7931224" cy="3096344"/>
          </a:xfrm>
        </p:spPr>
        <p:txBody>
          <a:bodyPr>
            <a:normAutofit/>
          </a:bodyPr>
          <a:lstStyle/>
          <a:p>
            <a:br>
              <a:rPr lang="it-IT" sz="4400" dirty="0"/>
            </a:b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“CITTADINI SENZA DIMORA.</a:t>
            </a:r>
            <a:br>
              <a:rPr lang="it-IT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Oltre i bisogni, i diritti” </a:t>
            </a:r>
            <a:b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it-IT"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827584" y="5258122"/>
            <a:ext cx="3528392" cy="9361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 ottobre 2025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PROGRESSIVITA’ </a:t>
            </a:r>
            <a:r>
              <a:rPr lang="it-IT" sz="9600" dirty="0">
                <a:latin typeface="Calibri" pitchFamily="34" charset="0"/>
                <a:cs typeface="Calibri" pitchFamily="34" charset="0"/>
              </a:rPr>
              <a:t>	  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Fonte: dott. Raffaele gnocchi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 lnSpcReduction="10000"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r>
              <a:rPr lang="it-IT" sz="2800" b="0" dirty="0">
                <a:latin typeface="Calibri" pitchFamily="34" charset="0"/>
                <a:cs typeface="Calibri" pitchFamily="34" charset="0"/>
              </a:rPr>
              <a:t>Nel tempo le condizioni di disagio interagiscono, si consolidano e si aggravano divenendo un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processo di cronicizzazione che si autoalimenta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. Attraverso successive rotture e perdite progressive di ruolo e di riconoscimento, nel lavoro, in famiglia, nel territorio e a fronte di scarsità di risorse economiche, ma anche affettivo - relazionali, </a:t>
            </a:r>
            <a:r>
              <a:rPr lang="it-IT" sz="2800" b="0" u="sng" dirty="0">
                <a:latin typeface="Calibri" pitchFamily="34" charset="0"/>
                <a:cs typeface="Calibri" pitchFamily="34" charset="0"/>
              </a:rPr>
              <a:t>questo percorso genera </a:t>
            </a:r>
            <a:r>
              <a:rPr lang="it-IT" sz="2800" b="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condizioni di fragilità </a:t>
            </a:r>
            <a:r>
              <a:rPr lang="it-IT" sz="2800" b="0" u="sng" dirty="0">
                <a:latin typeface="Calibri" pitchFamily="34" charset="0"/>
                <a:cs typeface="Calibri" pitchFamily="34" charset="0"/>
              </a:rPr>
              <a:t>tali da rendere la persona non più in grado di contrastare il processo di esclusione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9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ESCLUSIONE </a:t>
            </a:r>
            <a:br>
              <a:rPr lang="it-IT" sz="4000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(dalle prestazioni di welfare)…                               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fonte: dott. Raffaele gnocchi</a:t>
            </a:r>
            <a:r>
              <a:rPr lang="it-IT" sz="4000" dirty="0">
                <a:latin typeface="Calibri" pitchFamily="34" charset="0"/>
                <a:cs typeface="Calibri" pitchFamily="34" charset="0"/>
              </a:rPr>
              <a:t>		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395536" y="1752600"/>
            <a:ext cx="8352928" cy="4373563"/>
          </a:xfrm>
        </p:spPr>
        <p:txBody>
          <a:bodyPr>
            <a:normAutofit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difficoltà nel trovare accoglienza e risposte appropriate nei servizi istituzionali per le elevate barriere di accesso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it-IT" sz="2800" b="0" dirty="0">
                <a:latin typeface="Calibri" pitchFamily="34" charset="0"/>
                <a:cs typeface="Calibri" pitchFamily="34" charset="0"/>
              </a:rPr>
              <a:t>Spesso le persone senza dimora sono utenti di servizi finché questi li riconoscono come tali, dopodiché divengono </a:t>
            </a:r>
            <a:r>
              <a:rPr lang="it-IT" sz="2800" b="0" u="sng" dirty="0">
                <a:latin typeface="Calibri" pitchFamily="34" charset="0"/>
                <a:cs typeface="Calibri" pitchFamily="34" charset="0"/>
              </a:rPr>
              <a:t>utenti «di tutti e di nessuno»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 contemporaneamente.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1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DI CHI STIAMO PARLANDO? 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 fontScale="92500" lnSpcReduction="10000"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persona senza dimora 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come un soggetto in stato di povertà materiale ed immateriale, portatore di un disagio complesso, dinamico e multiforme, </a:t>
            </a:r>
            <a:r>
              <a:rPr lang="it-IT" sz="2800" b="0" u="sng" dirty="0">
                <a:latin typeface="Calibri" pitchFamily="34" charset="0"/>
                <a:cs typeface="Calibri" pitchFamily="34" charset="0"/>
              </a:rPr>
              <a:t>che non si esaurisce alla sola sfera dei bisogni primari ma che investe l’intera sfera delle necessità e delle aspettative della persona, specie sotto il profilo relazionale, emotivo ed affettivo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>
              <a:spcAft>
                <a:spcPts val="0"/>
              </a:spcAft>
              <a:defRPr/>
            </a:pPr>
            <a:r>
              <a:rPr lang="it-IT" sz="2800" dirty="0">
                <a:latin typeface="Arial Narrow" pitchFamily="34" charset="0"/>
              </a:rPr>
              <a:t>						</a:t>
            </a:r>
            <a:r>
              <a:rPr lang="it-IT" sz="1700" b="0" dirty="0">
                <a:latin typeface="Calibri" pitchFamily="34" charset="0"/>
                <a:cs typeface="Calibri" pitchFamily="34" charset="0"/>
              </a:rPr>
              <a:t>(art . 6 - carta dei valori fio.PSD)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065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SOGGETTI E NON OGGETTI </a:t>
            </a:r>
            <a:br>
              <a:rPr lang="it-IT" sz="4000" dirty="0">
                <a:latin typeface="Calibri" pitchFamily="34" charset="0"/>
                <a:cs typeface="Calibri" pitchFamily="34" charset="0"/>
              </a:rPr>
            </a:br>
            <a:r>
              <a:rPr lang="it-IT" sz="4000" dirty="0" err="1">
                <a:latin typeface="Calibri" pitchFamily="34" charset="0"/>
                <a:cs typeface="Calibri" pitchFamily="34" charset="0"/>
              </a:rPr>
              <a:t>nELLA</a:t>
            </a:r>
            <a:r>
              <a:rPr lang="it-IT" sz="4000" dirty="0">
                <a:latin typeface="Calibri" pitchFamily="34" charset="0"/>
                <a:cs typeface="Calibri" pitchFamily="34" charset="0"/>
              </a:rPr>
              <a:t> RELAZIONE DI AIUTO</a:t>
            </a:r>
            <a:br>
              <a:rPr lang="it-IT" sz="3200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 lnSpcReduction="10000"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Prendersi cura delle fragilità umane, dalle politiche di welfare ai singoli interventi, chiede di avere attenzione alla </a:t>
            </a:r>
            <a:r>
              <a:rPr lang="it-IT" sz="2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partecipazione attiva </a:t>
            </a:r>
            <a:r>
              <a:rPr 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di tutti gli attori coinvolti, che si tratti dell’operatore o della persona in situazione di difficoltà, nel rispetto delle possibilità e dei tempi di ciascuno. 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Senza partecipazione attiva le azioni di cura non agiscono per l’autonomia di coloro che vi sono coinvolti, </a:t>
            </a:r>
            <a:r>
              <a:rPr lang="it-IT" sz="2800" b="0" u="sng" dirty="0">
                <a:latin typeface="Calibri" panose="020F0502020204030204" pitchFamily="34" charset="0"/>
                <a:cs typeface="Calibri" panose="020F0502020204030204" pitchFamily="34" charset="0"/>
              </a:rPr>
              <a:t>ma creano legami di dipendenza, cioè assistenza.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1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relazione d’aiuto e dono</a:t>
            </a:r>
            <a:br>
              <a:rPr lang="it-IT" sz="3200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DONO: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«indica l’azione del donare, cioè del regalare qualcosa spontaneamente e senza aspettarsi nulla in cambio»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	il legame tra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dono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 e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gratuità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 non è scontato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	il dono non risulta sempre e soltanto gratuito 	né esclude a priori lo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scambio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99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relazione d’aiuto e dono</a:t>
            </a:r>
            <a:br>
              <a:rPr lang="it-IT" sz="3200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 fontScale="92500"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In una relazione di aiuto, nel «fare la carità», dobbiamo considerare il rischio dell’umiliazione.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Se aiutare è una forma di dono: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Chi riceve non sempre è in grado di ricambiare </a:t>
            </a:r>
            <a:r>
              <a:rPr lang="it-IT" sz="2800" b="0" i="1" dirty="0">
                <a:latin typeface="Calibri" pitchFamily="34" charset="0"/>
                <a:cs typeface="Calibri" pitchFamily="34" charset="0"/>
              </a:rPr>
              <a:t>(gratuità)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Non sempre chi riceve entra in contatto con chi dona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Consideriamo la soddisfazione del donatore </a:t>
            </a:r>
            <a:r>
              <a:rPr lang="it-IT" sz="2800" b="0" i="1" dirty="0">
                <a:latin typeface="Calibri" pitchFamily="34" charset="0"/>
                <a:cs typeface="Calibri" pitchFamily="34" charset="0"/>
              </a:rPr>
              <a:t>(gratitudine)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3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relazione d’aiuto e dono</a:t>
            </a:r>
            <a:br>
              <a:rPr lang="it-IT" sz="3200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043608" y="1752600"/>
            <a:ext cx="7056784" cy="4373563"/>
          </a:xfrm>
        </p:spPr>
        <p:txBody>
          <a:bodyPr>
            <a:normAutofit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Nel donare c’è il DONO ma c’è il dono di sé: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600" b="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b="0" dirty="0">
                <a:latin typeface="Calibri" pitchFamily="34" charset="0"/>
                <a:cs typeface="Calibri" pitchFamily="34" charset="0"/>
              </a:rPr>
              <a:t>«lo </a:t>
            </a:r>
            <a:r>
              <a:rPr lang="it-IT" sz="2600" dirty="0">
                <a:latin typeface="Calibri" pitchFamily="34" charset="0"/>
                <a:cs typeface="Calibri" pitchFamily="34" charset="0"/>
              </a:rPr>
              <a:t>sporgersi rischioso dell’individuo presso un’altra individualità</a:t>
            </a:r>
            <a:r>
              <a:rPr lang="it-IT" sz="2600" b="0" dirty="0">
                <a:latin typeface="Calibri" pitchFamily="34" charset="0"/>
                <a:cs typeface="Calibri" pitchFamily="34" charset="0"/>
              </a:rPr>
              <a:t>, cui chiede di stringere un legame»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0" dirty="0">
                <a:latin typeface="Calibri" pitchFamily="34" charset="0"/>
                <a:cs typeface="Calibri" pitchFamily="34" charset="0"/>
              </a:rPr>
              <a:t>					</a:t>
            </a:r>
            <a:r>
              <a:rPr lang="it-IT" sz="1400" b="0" i="1" dirty="0">
                <a:latin typeface="Calibri" pitchFamily="34" charset="0"/>
                <a:cs typeface="Calibri" pitchFamily="34" charset="0"/>
              </a:rPr>
              <a:t>Approccio a una pedagogia del 					dono. La persona, le relazioni e 					i legami sociali. 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0" dirty="0">
                <a:latin typeface="Calibri" pitchFamily="34" charset="0"/>
                <a:cs typeface="Calibri" pitchFamily="34" charset="0"/>
              </a:rPr>
              <a:t>					Tesi di Daniele Pastore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0" dirty="0">
                <a:latin typeface="Calibri" pitchFamily="34" charset="0"/>
                <a:cs typeface="Calibri" pitchFamily="34" charset="0"/>
              </a:rPr>
              <a:t>					Università di Roma Tre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7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relazione d’aiuto e dono</a:t>
            </a:r>
            <a:br>
              <a:rPr lang="it-IT" sz="4000" dirty="0">
                <a:latin typeface="Calibri" pitchFamily="34" charset="0"/>
                <a:cs typeface="Calibri" pitchFamily="34" charset="0"/>
              </a:rPr>
            </a:br>
            <a:br>
              <a:rPr lang="it-IT" sz="3200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11560" y="1476734"/>
            <a:ext cx="7488832" cy="4373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«Il dono non è scontato che circoli sempre nella società.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Calibri" pitchFamily="34" charset="0"/>
                <a:cs typeface="Calibri" pitchFamily="34" charset="0"/>
              </a:rPr>
              <a:t>Perché fa parte di una grammatica delle relazioni che va costantemente alimentata.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Si dona perché ci si riconosce interdipendenti, ma in tanti oggi si stanno chiudendo nei confini del proprio io.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Si dona perché ci si riconosce appartenenti a un’unica grande famiglia, ma in tanti oggi stanno tracciando confini»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0" dirty="0">
                <a:latin typeface="Calibri" pitchFamily="34" charset="0"/>
                <a:cs typeface="Calibri" pitchFamily="34" charset="0"/>
              </a:rPr>
              <a:t>					</a:t>
            </a:r>
            <a:r>
              <a:rPr lang="it-IT" sz="1800" b="0" i="1" dirty="0">
                <a:latin typeface="Calibri" pitchFamily="34" charset="0"/>
                <a:cs typeface="Calibri" pitchFamily="34" charset="0"/>
              </a:rPr>
              <a:t>Ivo Lizzola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800" b="0" i="1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0" dirty="0">
                <a:latin typeface="Calibri" pitchFamily="34" charset="0"/>
                <a:cs typeface="Calibri" pitchFamily="34" charset="0"/>
              </a:rPr>
              <a:t>					</a:t>
            </a:r>
            <a:r>
              <a:rPr lang="it-IT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di Pedagogia sociale e di 					Pedagogia della marginalità, del 					conflitto e della mediazione 					all’Università di Bergamo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2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relazione d’aiuto e dono</a:t>
            </a:r>
            <a:br>
              <a:rPr lang="it-IT" sz="4000" dirty="0">
                <a:latin typeface="Calibri" pitchFamily="34" charset="0"/>
                <a:cs typeface="Calibri" pitchFamily="34" charset="0"/>
              </a:rPr>
            </a:br>
            <a:br>
              <a:rPr lang="it-IT" sz="3200" dirty="0">
                <a:latin typeface="Calibri" pitchFamily="34" charset="0"/>
                <a:cs typeface="Calibri" pitchFamily="34" charset="0"/>
              </a:rPr>
            </a:br>
            <a:r>
              <a:rPr lang="it-IT" sz="24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11560" y="2226242"/>
            <a:ext cx="7848872" cy="3939061"/>
          </a:xfrm>
        </p:spPr>
        <p:txBody>
          <a:bodyPr>
            <a:normAutofit/>
          </a:bodyPr>
          <a:lstStyle/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it-IT" sz="2200" b="0" dirty="0">
                <a:latin typeface="Calibri" pitchFamily="34" charset="0"/>
                <a:cs typeface="Calibri" pitchFamily="34" charset="0"/>
              </a:rPr>
              <a:t>«L’azione del donare si coniuga a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modalità soggettive </a:t>
            </a:r>
            <a:r>
              <a:rPr lang="it-IT" sz="2200" b="0" dirty="0">
                <a:latin typeface="Calibri" pitchFamily="34" charset="0"/>
                <a:cs typeface="Calibri" pitchFamily="34" charset="0"/>
              </a:rPr>
              <a:t>connesse con la scelta del dono stesso, poiché tale scelta richiama appunto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libertà e gratuità</a:t>
            </a:r>
            <a:r>
              <a:rPr lang="it-IT" sz="2200" b="0" dirty="0">
                <a:latin typeface="Calibri" pitchFamily="34" charset="0"/>
                <a:cs typeface="Calibri" pitchFamily="34" charset="0"/>
              </a:rPr>
              <a:t>, accompagnate da generosità e interesse verso l’altro, se non da affetto ed emozione»	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0" dirty="0">
                <a:latin typeface="Calibri" pitchFamily="34" charset="0"/>
                <a:cs typeface="Calibri" pitchFamily="34" charset="0"/>
              </a:rPr>
              <a:t>						</a:t>
            </a:r>
            <a:r>
              <a:rPr lang="it-IT" sz="1100" b="0" i="1" dirty="0">
                <a:latin typeface="Calibri" pitchFamily="34" charset="0"/>
                <a:cs typeface="Calibri" pitchFamily="34" charset="0"/>
              </a:rPr>
              <a:t>Approccio a una pedagogia del 							dono. La persona, le relazioni e 							i legami sociali. 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100" b="0" dirty="0">
                <a:latin typeface="Calibri" pitchFamily="34" charset="0"/>
                <a:cs typeface="Calibri" pitchFamily="34" charset="0"/>
              </a:rPr>
              <a:t>						Tesi di Daniele Pastore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100" b="0" dirty="0">
                <a:latin typeface="Calibri" pitchFamily="34" charset="0"/>
                <a:cs typeface="Calibri" pitchFamily="34" charset="0"/>
              </a:rPr>
              <a:t>						Università di Roma Tre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0" dirty="0">
                <a:latin typeface="Calibri" pitchFamily="34" charset="0"/>
                <a:cs typeface="Calibri" pitchFamily="34" charset="0"/>
              </a:rPr>
              <a:t>		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200" b="0" dirty="0">
                <a:latin typeface="Calibri" pitchFamily="34" charset="0"/>
                <a:cs typeface="Calibri" pitchFamily="34" charset="0"/>
              </a:rPr>
              <a:t>Come ha a che fare tutto ciò con il tema dei DIRITTI?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22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b="0" i="1" dirty="0">
                <a:latin typeface="Calibri" pitchFamily="34" charset="0"/>
                <a:cs typeface="Calibri" pitchFamily="34" charset="0"/>
              </a:rPr>
              <a:t>«Non sia dato per carità ciò che è dovuto per giustizia» </a:t>
            </a:r>
            <a:r>
              <a:rPr lang="it-IT" sz="1400" b="0" i="1" dirty="0">
                <a:latin typeface="Calibri" pitchFamily="34" charset="0"/>
                <a:cs typeface="Calibri" pitchFamily="34" charset="0"/>
              </a:rPr>
              <a:t>(Paolo VI – 1972)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4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9552" y="99689"/>
            <a:ext cx="6192688" cy="1537855"/>
          </a:xfrm>
        </p:spPr>
        <p:txBody>
          <a:bodyPr>
            <a:normAutofit/>
          </a:bodyPr>
          <a:lstStyle/>
          <a:p>
            <a:r>
              <a:rPr lang="it-IT" dirty="0">
                <a:latin typeface="Calibri" pitchFamily="34" charset="0"/>
                <a:cs typeface="Calibri" pitchFamily="34" charset="0"/>
              </a:rPr>
              <a:t>PERSONE CON DIRITTI</a:t>
            </a:r>
            <a:br>
              <a:rPr lang="it-IT" sz="2700" dirty="0">
                <a:latin typeface="Calibri" pitchFamily="34" charset="0"/>
                <a:cs typeface="Calibri" pitchFamily="34" charset="0"/>
              </a:rPr>
            </a:br>
            <a:endParaRPr lang="it-IT" sz="22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7" cy="5400600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0"/>
              </a:spcAft>
              <a:defRPr/>
            </a:pPr>
            <a:endParaRPr lang="it-IT" sz="1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400" b="0" dirty="0">
                <a:latin typeface="Calibri" pitchFamily="34" charset="0"/>
                <a:cs typeface="Calibri" pitchFamily="34" charset="0"/>
              </a:rPr>
              <a:t>art. 4 Carta dei valori di fio.PSD: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fio.PSD riconosce nella persona senza dimora a qualunque titolo </a:t>
            </a:r>
            <a:r>
              <a:rPr lang="it-IT" sz="2800" b="0" u="sng" dirty="0">
                <a:latin typeface="Calibri" pitchFamily="34" charset="0"/>
                <a:cs typeface="Calibri" pitchFamily="34" charset="0"/>
              </a:rPr>
              <a:t>presente in una comunità 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un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soggetto sociale pienamente titolare di diritti, doveri ed opportunità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, la cui dignità e le cui possibilità di godere di una vita migliore sono di fatto negate dalle condizioni di povertà nelle quali è costretta a vivere.</a:t>
            </a:r>
            <a:endParaRPr lang="it-IT" sz="2600" b="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04" y="330887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EB7166-6CF7-4116-B777-7C854E687E96}"/>
              </a:ext>
            </a:extLst>
          </p:cNvPr>
          <p:cNvSpPr txBox="1"/>
          <p:nvPr/>
        </p:nvSpPr>
        <p:spPr>
          <a:xfrm>
            <a:off x="6708874" y="4797152"/>
            <a:ext cx="2016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latin typeface="Calibri" pitchFamily="34" charset="0"/>
                <a:cs typeface="Calibri" pitchFamily="34" charset="0"/>
              </a:rPr>
              <a:t>La caduta di Icaro </a:t>
            </a:r>
          </a:p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Jacob Peter </a:t>
            </a:r>
            <a:r>
              <a:rPr lang="it-IT" sz="1800" dirty="0" err="1">
                <a:latin typeface="Calibri" pitchFamily="34" charset="0"/>
                <a:cs typeface="Calibri" pitchFamily="34" charset="0"/>
              </a:rPr>
              <a:t>Gowy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(1636/38)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8C668C5-A060-B224-E95F-E0AF9A645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356" y="692696"/>
            <a:ext cx="5011820" cy="54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9552" y="99689"/>
            <a:ext cx="6192688" cy="1537855"/>
          </a:xfrm>
        </p:spPr>
        <p:txBody>
          <a:bodyPr>
            <a:normAutofit/>
          </a:bodyPr>
          <a:lstStyle/>
          <a:p>
            <a:r>
              <a:rPr lang="it-IT" dirty="0">
                <a:latin typeface="Calibri" pitchFamily="34" charset="0"/>
                <a:cs typeface="Calibri" pitchFamily="34" charset="0"/>
              </a:rPr>
              <a:t>PERSONE CON DIRITTI</a:t>
            </a:r>
            <a:br>
              <a:rPr lang="it-IT" sz="2700" dirty="0">
                <a:latin typeface="Calibri" pitchFamily="34" charset="0"/>
                <a:cs typeface="Calibri" pitchFamily="34" charset="0"/>
              </a:rPr>
            </a:br>
            <a:endParaRPr lang="it-IT" sz="22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7" cy="5400600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0"/>
              </a:spcAft>
              <a:defRPr/>
            </a:pPr>
            <a:endParaRPr lang="it-IT" sz="1800" b="0" dirty="0">
              <a:latin typeface="Calibri" pitchFamily="34" charset="0"/>
              <a:cs typeface="Calibri" pitchFamily="34" charset="0"/>
            </a:endParaRPr>
          </a:p>
          <a:p>
            <a:pPr hangingPunct="0"/>
            <a:r>
              <a:rPr lang="it-IT" sz="2400" b="0" dirty="0">
                <a:latin typeface="Calibri" panose="020F0502020204030204" pitchFamily="34" charset="0"/>
              </a:rPr>
              <a:t>L’ordinamento italiano non prevede diritti o doveri specifici per le persone senza dimora. </a:t>
            </a:r>
          </a:p>
          <a:p>
            <a:pPr hangingPunct="0"/>
            <a:r>
              <a:rPr lang="it-IT" sz="2400" b="0" dirty="0">
                <a:latin typeface="Calibri" panose="020F0502020204030204" pitchFamily="34" charset="0"/>
              </a:rPr>
              <a:t>Se da un lato ciò è positivo, perché evita discriminazioni e riconosce implicitamente  la piena </a:t>
            </a:r>
            <a:r>
              <a:rPr lang="it-IT" sz="24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dignità di cittadini</a:t>
            </a:r>
            <a:r>
              <a:rPr lang="it-IT" sz="2400" b="0" dirty="0">
                <a:latin typeface="Calibri" panose="020F0502020204030204" pitchFamily="34" charset="0"/>
              </a:rPr>
              <a:t>, dall’altro evidenzia la quasi totale mancanza di misure specifiche di protezione dall’emarginazione, anche se lo scenario si sta, finalmente modificando.</a:t>
            </a:r>
          </a:p>
          <a:p>
            <a:pPr hangingPunct="0"/>
            <a:r>
              <a:rPr lang="it-IT" sz="2400" b="0" dirty="0">
                <a:latin typeface="Calibri" panose="020F0502020204030204" pitchFamily="34" charset="0"/>
              </a:rPr>
              <a:t>Il problema principale non è quindi definire diritti specifici, ma comprendere se i </a:t>
            </a:r>
            <a:r>
              <a:rPr lang="it-IT" sz="24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diritti universali di cui godono sono o meno esigibili</a:t>
            </a:r>
            <a:r>
              <a:rPr lang="it-IT" sz="2400" b="0" dirty="0">
                <a:latin typeface="Calibri" panose="020F0502020204030204" pitchFamily="34" charset="0"/>
              </a:rPr>
              <a:t> come lo sono per ogni altro cittadino. </a:t>
            </a:r>
            <a:endParaRPr lang="it-IT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3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9552" y="99689"/>
            <a:ext cx="6192688" cy="1537855"/>
          </a:xfrm>
        </p:spPr>
        <p:txBody>
          <a:bodyPr>
            <a:normAutofit/>
          </a:bodyPr>
          <a:lstStyle/>
          <a:p>
            <a:r>
              <a:rPr lang="it-IT" dirty="0">
                <a:latin typeface="Calibri" pitchFamily="34" charset="0"/>
                <a:cs typeface="Calibri" pitchFamily="34" charset="0"/>
              </a:rPr>
              <a:t>PERSONE CON DIRITTI</a:t>
            </a:r>
            <a:br>
              <a:rPr lang="it-IT" sz="2700" dirty="0">
                <a:latin typeface="Calibri" pitchFamily="34" charset="0"/>
                <a:cs typeface="Calibri" pitchFamily="34" charset="0"/>
              </a:rPr>
            </a:br>
            <a:endParaRPr lang="it-IT" sz="22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C9A8F0A-8253-4798-AE77-CD38E903F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396862"/>
            <a:ext cx="7620000" cy="5029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C5E4C4-18C8-4F12-B092-1EB0D22F775D}"/>
              </a:ext>
            </a:extLst>
          </p:cNvPr>
          <p:cNvSpPr txBox="1"/>
          <p:nvPr/>
        </p:nvSpPr>
        <p:spPr>
          <a:xfrm rot="20809342">
            <a:off x="1287508" y="179769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Freestyle Script" panose="030804020302050B0404" pitchFamily="66" charset="0"/>
              </a:rPr>
              <a:t> casa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2B32B0-7827-4FE9-883E-4CB251848F49}"/>
              </a:ext>
            </a:extLst>
          </p:cNvPr>
          <p:cNvSpPr txBox="1"/>
          <p:nvPr/>
        </p:nvSpPr>
        <p:spPr>
          <a:xfrm rot="320262" flipH="1">
            <a:off x="6839952" y="2035687"/>
            <a:ext cx="1037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latin typeface="Freestyle Script" panose="030804020302050B0404" pitchFamily="66" charset="0"/>
              </a:rPr>
              <a:t>Lavoro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2F434D-F087-467D-8072-B25A49D925AC}"/>
              </a:ext>
            </a:extLst>
          </p:cNvPr>
          <p:cNvSpPr txBox="1"/>
          <p:nvPr/>
        </p:nvSpPr>
        <p:spPr>
          <a:xfrm>
            <a:off x="1619672" y="53012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Freestyle Script" panose="030804020302050B0404" pitchFamily="66" charset="0"/>
              </a:rPr>
              <a:t>Salute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CCA335-0F03-477F-8310-476439FF5671}"/>
              </a:ext>
            </a:extLst>
          </p:cNvPr>
          <p:cNvSpPr txBox="1"/>
          <p:nvPr/>
        </p:nvSpPr>
        <p:spPr>
          <a:xfrm rot="715469">
            <a:off x="3131840" y="241096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  <a:latin typeface="Freestyle Script" panose="030804020302050B0404" pitchFamily="66" charset="0"/>
              </a:rPr>
              <a:t>Bellezza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08FBDB-A659-4D34-95C9-BBE151F284C0}"/>
              </a:ext>
            </a:extLst>
          </p:cNvPr>
          <p:cNvSpPr txBox="1"/>
          <p:nvPr/>
        </p:nvSpPr>
        <p:spPr>
          <a:xfrm rot="278746">
            <a:off x="5219287" y="4092394"/>
            <a:ext cx="10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  <a:latin typeface="Freestyle Script" panose="030804020302050B0404" pitchFamily="66" charset="0"/>
              </a:rPr>
              <a:t>Benessere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BB73E3-A41F-473F-A8AE-7E629897428E}"/>
              </a:ext>
            </a:extLst>
          </p:cNvPr>
          <p:cNvSpPr txBox="1"/>
          <p:nvPr/>
        </p:nvSpPr>
        <p:spPr>
          <a:xfrm>
            <a:off x="6245461" y="5410199"/>
            <a:ext cx="104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Freestyle Script" panose="030804020302050B0404" pitchFamily="66" charset="0"/>
              </a:rPr>
              <a:t>Fragilità</a:t>
            </a:r>
          </a:p>
        </p:txBody>
      </p:sp>
    </p:spTree>
    <p:extLst>
      <p:ext uri="{BB962C8B-B14F-4D97-AF65-F5344CB8AC3E}">
        <p14:creationId xmlns:p14="http://schemas.microsoft.com/office/powerpoint/2010/main" val="239666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9C2E45-19FB-489C-80EF-28A37548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2FACB7-1DD8-40EE-803F-5658C62C377B}"/>
              </a:ext>
            </a:extLst>
          </p:cNvPr>
          <p:cNvSpPr txBox="1"/>
          <p:nvPr/>
        </p:nvSpPr>
        <p:spPr>
          <a:xfrm>
            <a:off x="7008043" y="451889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/>
              <a:t>Icarus</a:t>
            </a:r>
            <a:endParaRPr lang="it-IT" b="1" i="1" dirty="0"/>
          </a:p>
          <a:p>
            <a:endParaRPr lang="it-IT" b="1" i="1" dirty="0"/>
          </a:p>
          <a:p>
            <a:r>
              <a:rPr lang="it-IT" dirty="0"/>
              <a:t>Matisse</a:t>
            </a:r>
          </a:p>
          <a:p>
            <a:r>
              <a:rPr lang="it-IT" dirty="0"/>
              <a:t>(1947)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F6B806E-C996-513B-53E1-FEAFC3741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68928"/>
            <a:ext cx="4824536" cy="63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EB7166-6CF7-4116-B777-7C854E687E96}"/>
              </a:ext>
            </a:extLst>
          </p:cNvPr>
          <p:cNvSpPr txBox="1"/>
          <p:nvPr/>
        </p:nvSpPr>
        <p:spPr>
          <a:xfrm>
            <a:off x="6708874" y="4797152"/>
            <a:ext cx="2016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latin typeface="Calibri" pitchFamily="34" charset="0"/>
                <a:cs typeface="Calibri" pitchFamily="34" charset="0"/>
              </a:rPr>
              <a:t>La caduta di Icaro </a:t>
            </a:r>
          </a:p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Marc Chagall</a:t>
            </a:r>
          </a:p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(</a:t>
            </a:r>
            <a:r>
              <a:rPr lang="it-IT" dirty="0">
                <a:latin typeface="Calibri" pitchFamily="34" charset="0"/>
                <a:cs typeface="Calibri" pitchFamily="34" charset="0"/>
              </a:rPr>
              <a:t>1974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8D82DB-AF50-E675-9299-E7B00511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764704"/>
            <a:ext cx="4932548" cy="53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236296" y="1124744"/>
            <a:ext cx="1584176" cy="792088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	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B4C406-5146-4E0C-BCCC-95697E78D7E2}"/>
              </a:ext>
            </a:extLst>
          </p:cNvPr>
          <p:cNvSpPr txBox="1"/>
          <p:nvPr/>
        </p:nvSpPr>
        <p:spPr>
          <a:xfrm>
            <a:off x="611560" y="207516"/>
            <a:ext cx="4624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/>
              <a:t>La caduta di Icaro 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alibri" pitchFamily="34" charset="0"/>
                <a:cs typeface="Calibri" pitchFamily="34" charset="0"/>
              </a:rPr>
              <a:t>Pieter </a:t>
            </a:r>
            <a:r>
              <a:rPr lang="it-IT" sz="1600" b="1" dirty="0" err="1">
                <a:latin typeface="Calibri" pitchFamily="34" charset="0"/>
                <a:cs typeface="Calibri" pitchFamily="34" charset="0"/>
              </a:rPr>
              <a:t>Breughel</a:t>
            </a:r>
            <a:r>
              <a:rPr lang="it-IT" sz="1600" b="1" dirty="0">
                <a:latin typeface="Calibri" pitchFamily="34" charset="0"/>
                <a:cs typeface="Calibri" pitchFamily="34" charset="0"/>
              </a:rPr>
              <a:t> il vecchio</a:t>
            </a:r>
          </a:p>
          <a:p>
            <a:r>
              <a:rPr lang="it-IT" sz="1600" dirty="0"/>
              <a:t>(1569)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889600-B6B7-510D-65BC-02195124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99855"/>
            <a:ext cx="7632848" cy="45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8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INVISIBILITA’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Le biografie delle persone senza dimora sono spesso caratterizzate dall’essere quasi o del tutto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“invisibili”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,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come se si svolgessero “a parte”, ai margini. 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Ma l’invisibilità non è solo non-visibilità (la marginalità più estrema di chi vive in strada può anche essere ben visibile!); 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L’invisibilità è data anche da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diritti negati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, da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barriere di accesso ai servizi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, da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colpevolizzazioni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, da una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mancanza di rispetto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 o quantomeno di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riconoscimento.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0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SENZA DIMORA </a:t>
            </a:r>
            <a:br>
              <a:rPr lang="it-IT" sz="4000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SENZA CASA-TETTO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L’utilizzo della definizione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Persona Senza Dimora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, al posto di senza casa o senzatetto, mette in luce un aspetto fondamentale: </a:t>
            </a:r>
          </a:p>
          <a:p>
            <a:pPr marL="274320"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La carenza/assenza non solo di uno spazio fisico (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 casa/tetto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) ma anche di uno spazio relazionale (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dimora = luogo/rete degli affetti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) (come in inglese differenza home/house).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7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ELEMENTI DI ROTTURA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 lnSpcReduction="10000"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Le biografie sono generalmente caratterizzate da un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processo di impoverimento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 (economico / relazionale). 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In situazioni di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vulnerabilità, eventi traumatici 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quali un lutto, la perdita del lavoro, la perdita della casa, una malattia, ecc. determinano una caduta o più cadute che a volte sono dei veri e propri crolli verticali, fino alle forme più estreme della vita in strada.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27432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importanza del fatto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TEMPO</a:t>
            </a:r>
            <a:r>
              <a:rPr lang="it-IT" sz="2800" b="0" dirty="0">
                <a:latin typeface="Calibri" pitchFamily="34" charset="0"/>
                <a:cs typeface="Calibri" pitchFamily="34" charset="0"/>
                <a:sym typeface="Wingdings" pitchFamily="2" charset="2"/>
              </a:rPr>
              <a:t> nell’intervento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67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ELEMENTI RICORRENTI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 fontScale="92500" lnSpcReduction="10000"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MULTIFATTORIALITA’</a:t>
            </a:r>
          </a:p>
          <a:p>
            <a:r>
              <a:rPr lang="it-IT" sz="2800" b="0" dirty="0">
                <a:latin typeface="Calibri" pitchFamily="34" charset="0"/>
                <a:cs typeface="Calibri" pitchFamily="34" charset="0"/>
              </a:rPr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PROGRESSIVITA’ DEL PERCORSO EMARGINANTE</a:t>
            </a:r>
          </a:p>
          <a:p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ESCLUSIONE DALLE PRESTAZIONI DI WELFARE</a:t>
            </a:r>
          </a:p>
          <a:p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DIFFICOLTA’ NELLO STRUTTURARE E MANTENERE RELAZIONI SIGNIFICATIVE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63350"/>
            <a:ext cx="8352928" cy="1853482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br>
              <a:rPr lang="it-IT" dirty="0">
                <a:latin typeface="Calibri" pitchFamily="34" charset="0"/>
                <a:cs typeface="Calibri" pitchFamily="34" charset="0"/>
              </a:rPr>
            </a:br>
            <a:r>
              <a:rPr lang="it-IT" sz="4000" dirty="0">
                <a:latin typeface="Calibri" pitchFamily="34" charset="0"/>
                <a:cs typeface="Calibri" pitchFamily="34" charset="0"/>
              </a:rPr>
              <a:t>MULTIFATTORIALITA’       	  	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600" dirty="0" err="1">
                <a:latin typeface="Calibri" pitchFamily="34" charset="0"/>
                <a:cs typeface="Calibri" pitchFamily="34" charset="0"/>
              </a:rPr>
              <a:t>dott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. Raffaele gnocchi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373563"/>
          </a:xfrm>
        </p:spPr>
        <p:txBody>
          <a:bodyPr>
            <a:normAutofit/>
          </a:bodyPr>
          <a:lstStyle/>
          <a:p>
            <a:pPr marL="274320">
              <a:spcBef>
                <a:spcPct val="0"/>
              </a:spcBef>
              <a:spcAft>
                <a:spcPts val="0"/>
              </a:spcAft>
              <a:defRPr/>
            </a:pPr>
            <a:endParaRPr lang="it-IT" sz="2800" b="0" dirty="0">
              <a:latin typeface="Calibri" pitchFamily="34" charset="0"/>
              <a:cs typeface="Calibri" pitchFamily="34" charset="0"/>
            </a:endParaRPr>
          </a:p>
          <a:p>
            <a:pPr marL="27432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Presenza contemporanea di bisogni e problemi diversi. 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Nelle persone senza dimora si sommano condizioni di malattia, tossicodipendenza o alcoolismo, isolamento dalle reti familiari e sociali, difficoltà nelle relazioni interpersonali. </a:t>
            </a:r>
          </a:p>
          <a:p>
            <a:pPr marL="27432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it-IT" sz="2800" b="0" dirty="0">
                <a:latin typeface="Calibri" pitchFamily="34" charset="0"/>
                <a:cs typeface="Calibri" pitchFamily="34" charset="0"/>
              </a:rPr>
              <a:t>Si parla, appunto, di </a:t>
            </a:r>
            <a:r>
              <a:rPr lang="it-IT" sz="2800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concause di esclusione</a:t>
            </a:r>
            <a:r>
              <a:rPr lang="it-IT" sz="2800" b="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2761"/>
            <a:ext cx="1252289" cy="4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8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iale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ziale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i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692</TotalTime>
  <Words>1416</Words>
  <Application>Microsoft Office PowerPoint</Application>
  <PresentationFormat>Presentazione su schermo (4:3)</PresentationFormat>
  <Paragraphs>147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Freestyle Script</vt:lpstr>
      <vt:lpstr>Essenziale</vt:lpstr>
      <vt:lpstr>  “CITTADINI SENZA DIMORA.    Oltre i bisogni, i diritti”    </vt:lpstr>
      <vt:lpstr>     </vt:lpstr>
      <vt:lpstr>     </vt:lpstr>
      <vt:lpstr>     </vt:lpstr>
      <vt:lpstr>     INVISIBILITA’</vt:lpstr>
      <vt:lpstr>     SENZA DIMORA  SENZA CASA-TETTO</vt:lpstr>
      <vt:lpstr>     ELEMENTI DI ROTTURA</vt:lpstr>
      <vt:lpstr>     ELEMENTI RICORRENTI</vt:lpstr>
      <vt:lpstr>     MULTIFATTORIALITA’           fonte: dott . Raffaele gnocchi</vt:lpstr>
      <vt:lpstr>     PROGRESSIVITA’     Fonte: dott. Raffaele gnocchi</vt:lpstr>
      <vt:lpstr>     ESCLUSIONE  (dalle prestazioni di welfare)…                                fonte: dott. Raffaele gnocchi  </vt:lpstr>
      <vt:lpstr>     DI CHI STIAMO PARLANDO?  </vt:lpstr>
      <vt:lpstr>     SOGGETTI E NON OGGETTI  nELLA RELAZIONE DI AIUTO  </vt:lpstr>
      <vt:lpstr>     relazione d’aiuto e dono  </vt:lpstr>
      <vt:lpstr>     relazione d’aiuto e dono  </vt:lpstr>
      <vt:lpstr>     relazione d’aiuto e dono  </vt:lpstr>
      <vt:lpstr>     relazione d’aiuto e dono   </vt:lpstr>
      <vt:lpstr>     relazione d’aiuto e dono   </vt:lpstr>
      <vt:lpstr>PERSONE CON DIRITTI </vt:lpstr>
      <vt:lpstr>PERSONE CON DIRITTI </vt:lpstr>
      <vt:lpstr>PERSONE CON DIRITTI 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CITTADINI SENZA DIMORA la residenza sussidiaria  nelle zone del comune di milano   LA RETE DEI CENTRI CARITAS</dc:title>
  <dc:creator>Alessandro Pezzoni</dc:creator>
  <cp:lastModifiedBy>Angela Magni</cp:lastModifiedBy>
  <cp:revision>150</cp:revision>
  <dcterms:created xsi:type="dcterms:W3CDTF">2015-03-24T12:37:13Z</dcterms:created>
  <dcterms:modified xsi:type="dcterms:W3CDTF">2025-10-22T16:33:23Z</dcterms:modified>
</cp:coreProperties>
</file>